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2B2155B-2533-4735-808A-0B2C4D401598}">
  <a:tblStyle styleId="{72B2155B-2533-4735-808A-0B2C4D40159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a14a5f035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a14a5f035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a14a5f035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a14a5f035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a14a5f035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a14a5f035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a14a5f035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a14a5f035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141185c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a141185c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141185c2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141185c2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297b37fc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6297b37fc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6297b37fc3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6297b37fc3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a14a5f03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a14a5f03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a14a5f035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a14a5f035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id="136" name="Google Shape;136;p17"/>
          <p:cNvPicPr preferRelativeResize="0"/>
          <p:nvPr/>
        </p:nvPicPr>
        <p:blipFill>
          <a:blip r:embed="rId4">
            <a:alphaModFix/>
          </a:blip>
          <a:stretch>
            <a:fillRect/>
          </a:stretch>
        </p:blipFill>
        <p:spPr>
          <a:xfrm>
            <a:off x="5181175" y="1649450"/>
            <a:ext cx="3471225" cy="1974600"/>
          </a:xfrm>
          <a:prstGeom prst="rect">
            <a:avLst/>
          </a:prstGeom>
          <a:noFill/>
          <a:ln>
            <a:noFill/>
          </a:ln>
        </p:spPr>
      </p:pic>
      <p:sp>
        <p:nvSpPr>
          <p:cNvPr id="137" name="Google Shape;137;p17"/>
          <p:cNvSpPr txBox="1"/>
          <p:nvPr>
            <p:ph type="ctrTitle"/>
          </p:nvPr>
        </p:nvSpPr>
        <p:spPr>
          <a:xfrm>
            <a:off x="673525" y="412825"/>
            <a:ext cx="61359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Topmate Clone</a:t>
            </a:r>
            <a:endParaRPr/>
          </a:p>
        </p:txBody>
      </p:sp>
      <p:sp>
        <p:nvSpPr>
          <p:cNvPr id="138" name="Google Shape;138;p17"/>
          <p:cNvSpPr txBox="1"/>
          <p:nvPr>
            <p:ph idx="1" type="subTitle"/>
          </p:nvPr>
        </p:nvSpPr>
        <p:spPr>
          <a:xfrm>
            <a:off x="673525" y="1649450"/>
            <a:ext cx="3787800" cy="266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-Manik Taneja</a:t>
            </a:r>
            <a:endParaRPr/>
          </a:p>
          <a:p>
            <a:pPr indent="0" lvl="0" marL="0" rtl="0" algn="l">
              <a:spcBef>
                <a:spcPts val="0"/>
              </a:spcBef>
              <a:spcAft>
                <a:spcPts val="0"/>
              </a:spcAft>
              <a:buNone/>
            </a:pPr>
            <a:r>
              <a:rPr lang="en"/>
              <a:t>Team-</a:t>
            </a:r>
            <a:endParaRPr/>
          </a:p>
          <a:p>
            <a:pPr indent="-330200" lvl="0" marL="457200" rtl="0" algn="l">
              <a:spcBef>
                <a:spcPts val="0"/>
              </a:spcBef>
              <a:spcAft>
                <a:spcPts val="0"/>
              </a:spcAft>
              <a:buSzPts val="1600"/>
              <a:buChar char="●"/>
            </a:pPr>
            <a:r>
              <a:rPr lang="en"/>
              <a:t>Dalton Avery </a:t>
            </a:r>
            <a:endParaRPr/>
          </a:p>
          <a:p>
            <a:pPr indent="-330200" lvl="0" marL="457200" rtl="0" algn="l">
              <a:spcBef>
                <a:spcPts val="0"/>
              </a:spcBef>
              <a:spcAft>
                <a:spcPts val="0"/>
              </a:spcAft>
              <a:buSzPts val="1600"/>
              <a:buChar char="●"/>
            </a:pPr>
            <a:r>
              <a:rPr lang="en"/>
              <a:t>Ashutosh Punyani </a:t>
            </a:r>
            <a:endParaRPr/>
          </a:p>
          <a:p>
            <a:pPr indent="-330200" lvl="0" marL="457200" rtl="0" algn="l">
              <a:spcBef>
                <a:spcPts val="0"/>
              </a:spcBef>
              <a:spcAft>
                <a:spcPts val="0"/>
              </a:spcAft>
              <a:buSzPts val="1600"/>
              <a:buChar char="●"/>
            </a:pPr>
            <a:r>
              <a:rPr lang="en"/>
              <a:t>Braeden Smith </a:t>
            </a:r>
            <a:endParaRPr/>
          </a:p>
          <a:p>
            <a:pPr indent="-330200" lvl="0" marL="457200" rtl="0" algn="l">
              <a:spcBef>
                <a:spcPts val="0"/>
              </a:spcBef>
              <a:spcAft>
                <a:spcPts val="0"/>
              </a:spcAft>
              <a:buSzPts val="1600"/>
              <a:buChar char="●"/>
            </a:pPr>
            <a:r>
              <a:rPr lang="en"/>
              <a:t>Geetesh Challur </a:t>
            </a:r>
            <a:endParaRPr/>
          </a:p>
          <a:p>
            <a:pPr indent="-330200" lvl="0" marL="457200" rtl="0" algn="l">
              <a:spcBef>
                <a:spcPts val="0"/>
              </a:spcBef>
              <a:spcAft>
                <a:spcPts val="0"/>
              </a:spcAft>
              <a:buSzPts val="1600"/>
              <a:buChar char="●"/>
            </a:pPr>
            <a:r>
              <a:rPr lang="en"/>
              <a:t>Zepu Ma</a:t>
            </a:r>
            <a:endParaRPr/>
          </a:p>
          <a:p>
            <a:pPr indent="-330200" lvl="0" marL="457200" rtl="0" algn="l">
              <a:spcBef>
                <a:spcPts val="0"/>
              </a:spcBef>
              <a:spcAft>
                <a:spcPts val="0"/>
              </a:spcAft>
              <a:buSzPts val="1600"/>
              <a:buChar char="●"/>
            </a:pPr>
            <a:r>
              <a:rPr lang="en"/>
              <a:t>Sudhanva Rajesh </a:t>
            </a:r>
            <a:endParaRPr/>
          </a:p>
          <a:p>
            <a:pPr indent="0" lvl="0" marL="457200" rtl="0" algn="l">
              <a:spcBef>
                <a:spcPts val="0"/>
              </a:spcBef>
              <a:spcAft>
                <a:spcPts val="0"/>
              </a:spcAft>
              <a:buNone/>
            </a:pPr>
            <a:r>
              <a:t/>
            </a:r>
            <a:endParaRPr/>
          </a:p>
        </p:txBody>
      </p:sp>
      <p:pic>
        <p:nvPicPr>
          <p:cNvPr descr="Portrait-oriented black smaptphone" id="139" name="Google Shape;139;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pic>
        <p:nvPicPr>
          <p:cNvPr id="140" name="Google Shape;140;p17"/>
          <p:cNvPicPr preferRelativeResize="0"/>
          <p:nvPr/>
        </p:nvPicPr>
        <p:blipFill rotWithShape="1">
          <a:blip r:embed="rId6">
            <a:alphaModFix/>
          </a:blip>
          <a:srcRect b="0" l="0" r="25361" t="0"/>
          <a:stretch/>
        </p:blipFill>
        <p:spPr>
          <a:xfrm>
            <a:off x="8286325" y="2334650"/>
            <a:ext cx="857674" cy="1837850"/>
          </a:xfrm>
          <a:prstGeom prst="rect">
            <a:avLst/>
          </a:prstGeom>
          <a:noFill/>
          <a:ln>
            <a:noFill/>
          </a:ln>
          <a:effectLst>
            <a:reflection blurRad="0" dir="0" dist="0" endA="0" endPos="4000" fadeDir="5400012" kx="0" rotWithShape="0" algn="bl" stA="20000" stPos="0" sy="-100000" ky="0"/>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5" name="Google Shape;195;p26"/>
          <p:cNvSpPr txBox="1"/>
          <p:nvPr>
            <p:ph idx="1" type="body"/>
          </p:nvPr>
        </p:nvSpPr>
        <p:spPr>
          <a:xfrm>
            <a:off x="729450" y="1441200"/>
            <a:ext cx="7688700" cy="34224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a:t>Since our project is primarily based on time, our major issue is to handle timezone problems. This will enable the client to add their availability based on their timezone, and the customer should see the client's timings adjusted to their timezone.</a:t>
            </a:r>
            <a:endParaRPr/>
          </a:p>
          <a:p>
            <a:pPr indent="-311150" lvl="0" marL="457200" rtl="0" algn="l">
              <a:lnSpc>
                <a:spcPct val="150000"/>
              </a:lnSpc>
              <a:spcBef>
                <a:spcPts val="0"/>
              </a:spcBef>
              <a:spcAft>
                <a:spcPts val="0"/>
              </a:spcAft>
              <a:buSzPts val="1300"/>
              <a:buChar char="●"/>
            </a:pPr>
            <a:r>
              <a:rPr lang="en"/>
              <a:t>For a specific day, once the customer provides their availability, it has to be updated. Once a customer has booked a consultation on that day, the next customer should be able to see the updated client's availability. This ensures that there are no two customers booked for their appointment on the same day and at the same time.</a:t>
            </a:r>
            <a:endParaRPr/>
          </a:p>
          <a:p>
            <a:pPr indent="-311150" lvl="0" marL="457200" rtl="0" algn="l">
              <a:lnSpc>
                <a:spcPct val="150000"/>
              </a:lnSpc>
              <a:spcBef>
                <a:spcPts val="0"/>
              </a:spcBef>
              <a:spcAft>
                <a:spcPts val="0"/>
              </a:spcAft>
              <a:buSzPts val="1300"/>
              <a:buChar char="●"/>
            </a:pPr>
            <a:r>
              <a:rPr lang="en"/>
              <a:t>After a customer has booked the appointment, they should be able to edit their information, such as name, email address, and appointment time, to match the next client's availability.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Lessons Learned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1" name="Google Shape;201;p27"/>
          <p:cNvSpPr txBox="1"/>
          <p:nvPr>
            <p:ph idx="1" type="body"/>
          </p:nvPr>
        </p:nvSpPr>
        <p:spPr>
          <a:xfrm>
            <a:off x="729450" y="1441200"/>
            <a:ext cx="7688700" cy="34224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a:t>Throughout the project, we gained knowledge in working with Ruby on Rails, deploying code to Heroku, and setting up a Postgres Database.</a:t>
            </a:r>
            <a:endParaRPr/>
          </a:p>
          <a:p>
            <a:pPr indent="-311150" lvl="0" marL="457200" rtl="0" algn="l">
              <a:lnSpc>
                <a:spcPct val="150000"/>
              </a:lnSpc>
              <a:spcBef>
                <a:spcPts val="0"/>
              </a:spcBef>
              <a:spcAft>
                <a:spcPts val="0"/>
              </a:spcAft>
              <a:buSzPts val="1300"/>
              <a:buChar char="●"/>
            </a:pPr>
            <a:r>
              <a:rPr lang="en"/>
              <a:t>Version control system was used to collaborate on a project. Merging code changes by the team can be difficult if the changes are not merged on a timely basis.</a:t>
            </a:r>
            <a:endParaRPr/>
          </a:p>
          <a:p>
            <a:pPr indent="-311150" lvl="0" marL="457200" rtl="0" algn="l">
              <a:lnSpc>
                <a:spcPct val="150000"/>
              </a:lnSpc>
              <a:spcBef>
                <a:spcPts val="0"/>
              </a:spcBef>
              <a:spcAft>
                <a:spcPts val="0"/>
              </a:spcAft>
              <a:buSzPts val="1300"/>
              <a:buChar char="●"/>
            </a:pPr>
            <a:r>
              <a:rPr lang="en"/>
              <a:t>Team communication is crucial; some tasks were duplicated due to insufficient collaboration.</a:t>
            </a:r>
            <a:endParaRPr/>
          </a:p>
          <a:p>
            <a:pPr indent="-311150" lvl="0" marL="457200" rtl="0" algn="l">
              <a:lnSpc>
                <a:spcPct val="150000"/>
              </a:lnSpc>
              <a:spcBef>
                <a:spcPts val="0"/>
              </a:spcBef>
              <a:spcAft>
                <a:spcPts val="0"/>
              </a:spcAft>
              <a:buSzPts val="1300"/>
              <a:buChar char="●"/>
            </a:pPr>
            <a:r>
              <a:rPr lang="en"/>
              <a:t>Learned proficiency in effectively prioritizing project user stories, ensuring a streamlined workflow. Additionally, developed adept workload management skills to enhance overall project efficiency.</a:t>
            </a:r>
            <a:endParaRPr/>
          </a:p>
          <a:p>
            <a:pPr indent="-311150" lvl="0" marL="457200" rtl="0" algn="l">
              <a:lnSpc>
                <a:spcPct val="150000"/>
              </a:lnSpc>
              <a:spcBef>
                <a:spcPts val="0"/>
              </a:spcBef>
              <a:spcAft>
                <a:spcPts val="0"/>
              </a:spcAft>
              <a:buSzPts val="1300"/>
              <a:buChar char="●"/>
            </a:pPr>
            <a:r>
              <a:rPr lang="en"/>
              <a:t>This project granted us practical exposure to agile software development, imparting skills in effectively communicating with clients. We learned the process of converting client user stories into features, followed by writing tests and code to bring these features to life.</a:t>
            </a:r>
            <a:endParaRPr/>
          </a:p>
          <a:p>
            <a:pPr indent="0" lvl="0" marL="0" rtl="0" algn="l">
              <a:lnSpc>
                <a:spcPct val="150000"/>
              </a:lnSpc>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title"/>
          </p:nvPr>
        </p:nvSpPr>
        <p:spPr>
          <a:xfrm>
            <a:off x="697650" y="4937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7" name="Google Shape;207;p28"/>
          <p:cNvSpPr txBox="1"/>
          <p:nvPr>
            <p:ph idx="2" type="body"/>
          </p:nvPr>
        </p:nvSpPr>
        <p:spPr>
          <a:xfrm>
            <a:off x="5174225" y="1352625"/>
            <a:ext cx="3374400" cy="23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 Our team developed a web application that helps customers set up appointments with our client for various services offered by him, based on when the client is available. Customers can reschedule the appointment if needed using the Ruby on Rails framework, HTML, CSS, and JavaScript. The application is designed to meet the requirements of the client.</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type="ctrTitle"/>
          </p:nvPr>
        </p:nvSpPr>
        <p:spPr>
          <a:xfrm>
            <a:off x="2678100" y="1577700"/>
            <a:ext cx="3787800" cy="19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8"/>
          <p:cNvSpPr txBox="1"/>
          <p:nvPr>
            <p:ph idx="1" type="subTitle"/>
          </p:nvPr>
        </p:nvSpPr>
        <p:spPr>
          <a:xfrm>
            <a:off x="758125" y="1455627"/>
            <a:ext cx="4080000" cy="3252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2"/>
                </a:solidFill>
              </a:rPr>
              <a:t>Problem Statement</a:t>
            </a:r>
            <a:endParaRPr>
              <a:solidFill>
                <a:schemeClr val="dk2"/>
              </a:solidFill>
            </a:endParaRPr>
          </a:p>
          <a:p>
            <a:pPr indent="0" lvl="0" marL="0" rtl="0" algn="l">
              <a:lnSpc>
                <a:spcPct val="115000"/>
              </a:lnSpc>
              <a:spcBef>
                <a:spcPts val="0"/>
              </a:spcBef>
              <a:spcAft>
                <a:spcPts val="0"/>
              </a:spcAft>
              <a:buNone/>
            </a:pPr>
            <a:r>
              <a:rPr lang="en">
                <a:solidFill>
                  <a:schemeClr val="dk2"/>
                </a:solidFill>
              </a:rPr>
              <a:t>Solution Proposal</a:t>
            </a:r>
            <a:endParaRPr>
              <a:solidFill>
                <a:schemeClr val="dk2"/>
              </a:solidFill>
            </a:endParaRPr>
          </a:p>
          <a:p>
            <a:pPr indent="0" lvl="0" marL="0" rtl="0" algn="l">
              <a:lnSpc>
                <a:spcPct val="115000"/>
              </a:lnSpc>
              <a:spcBef>
                <a:spcPts val="0"/>
              </a:spcBef>
              <a:spcAft>
                <a:spcPts val="0"/>
              </a:spcAft>
              <a:buNone/>
            </a:pPr>
            <a:r>
              <a:rPr lang="en">
                <a:solidFill>
                  <a:schemeClr val="dk2"/>
                </a:solidFill>
              </a:rPr>
              <a:t>Application Overview </a:t>
            </a:r>
            <a:endParaRPr>
              <a:solidFill>
                <a:schemeClr val="dk2"/>
              </a:solidFill>
            </a:endParaRPr>
          </a:p>
          <a:p>
            <a:pPr indent="0" lvl="0" marL="0" rtl="0" algn="l">
              <a:lnSpc>
                <a:spcPct val="115000"/>
              </a:lnSpc>
              <a:spcBef>
                <a:spcPts val="0"/>
              </a:spcBef>
              <a:spcAft>
                <a:spcPts val="0"/>
              </a:spcAft>
              <a:buNone/>
            </a:pPr>
            <a:r>
              <a:rPr lang="en">
                <a:solidFill>
                  <a:schemeClr val="dk2"/>
                </a:solidFill>
              </a:rPr>
              <a:t>Testing Approaches</a:t>
            </a:r>
            <a:endParaRPr>
              <a:solidFill>
                <a:schemeClr val="dk2"/>
              </a:solidFill>
            </a:endParaRPr>
          </a:p>
          <a:p>
            <a:pPr indent="0" lvl="0" marL="0" rtl="0" algn="l">
              <a:lnSpc>
                <a:spcPct val="115000"/>
              </a:lnSpc>
              <a:spcBef>
                <a:spcPts val="0"/>
              </a:spcBef>
              <a:spcAft>
                <a:spcPts val="0"/>
              </a:spcAft>
              <a:buNone/>
            </a:pPr>
            <a:r>
              <a:rPr lang="en">
                <a:solidFill>
                  <a:schemeClr val="dk2"/>
                </a:solidFill>
              </a:rPr>
              <a:t>Challenges</a:t>
            </a:r>
            <a:endParaRPr>
              <a:solidFill>
                <a:schemeClr val="dk2"/>
              </a:solidFill>
            </a:endParaRPr>
          </a:p>
          <a:p>
            <a:pPr indent="0" lvl="0" marL="0" rtl="0" algn="l">
              <a:lnSpc>
                <a:spcPct val="115000"/>
              </a:lnSpc>
              <a:spcBef>
                <a:spcPts val="0"/>
              </a:spcBef>
              <a:spcAft>
                <a:spcPts val="0"/>
              </a:spcAft>
              <a:buNone/>
            </a:pPr>
            <a:r>
              <a:rPr lang="en">
                <a:solidFill>
                  <a:schemeClr val="dk2"/>
                </a:solidFill>
              </a:rPr>
              <a:t>Lessons Learned</a:t>
            </a:r>
            <a:endParaRPr>
              <a:solidFill>
                <a:schemeClr val="dk2"/>
              </a:solidFill>
            </a:endParaRPr>
          </a:p>
          <a:p>
            <a:pPr indent="0" lvl="0" marL="0" rtl="0" algn="l">
              <a:lnSpc>
                <a:spcPct val="115000"/>
              </a:lnSpc>
              <a:spcBef>
                <a:spcPts val="0"/>
              </a:spcBef>
              <a:spcAft>
                <a:spcPts val="0"/>
              </a:spcAft>
              <a:buNone/>
            </a:pPr>
            <a:r>
              <a:rPr lang="en">
                <a:solidFill>
                  <a:schemeClr val="dk2"/>
                </a:solidFill>
              </a:rPr>
              <a:t>Conclusion </a:t>
            </a:r>
            <a:endParaRPr>
              <a:solidFill>
                <a:schemeClr val="dk2"/>
              </a:solidFill>
            </a:endParaRPr>
          </a:p>
          <a:p>
            <a:pPr indent="0" lvl="0" marL="0" rtl="0" algn="l">
              <a:lnSpc>
                <a:spcPct val="115000"/>
              </a:lnSpc>
              <a:spcBef>
                <a:spcPts val="0"/>
              </a:spcBef>
              <a:spcAft>
                <a:spcPts val="0"/>
              </a:spcAft>
              <a:buNone/>
            </a:pPr>
            <a:r>
              <a:t/>
            </a:r>
            <a:endParaRPr>
              <a:solidFill>
                <a:schemeClr val="dk2"/>
              </a:solidFill>
            </a:endParaRPr>
          </a:p>
          <a:p>
            <a:pPr indent="0" lvl="0" marL="0" rtl="0" algn="l">
              <a:lnSpc>
                <a:spcPct val="115000"/>
              </a:lnSpc>
              <a:spcBef>
                <a:spcPts val="0"/>
              </a:spcBef>
              <a:spcAft>
                <a:spcPts val="0"/>
              </a:spcAft>
              <a:buNone/>
            </a:pPr>
            <a:r>
              <a:t/>
            </a:r>
            <a:endParaRPr sz="16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146" name="Google Shape;146;p18"/>
          <p:cNvSpPr txBox="1"/>
          <p:nvPr>
            <p:ph type="ctrTitle"/>
          </p:nvPr>
        </p:nvSpPr>
        <p:spPr>
          <a:xfrm>
            <a:off x="576500" y="409225"/>
            <a:ext cx="3787800" cy="10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type="title"/>
          </p:nvPr>
        </p:nvSpPr>
        <p:spPr>
          <a:xfrm>
            <a:off x="433325" y="380550"/>
            <a:ext cx="42357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a:t>
            </a:r>
            <a:r>
              <a:rPr lang="en"/>
              <a:t>S</a:t>
            </a:r>
            <a:r>
              <a:rPr lang="en" sz="3000"/>
              <a:t>tatement</a:t>
            </a:r>
            <a:endParaRPr sz="3000"/>
          </a:p>
        </p:txBody>
      </p:sp>
      <p:sp>
        <p:nvSpPr>
          <p:cNvPr id="152" name="Google Shape;152;p19"/>
          <p:cNvSpPr txBox="1"/>
          <p:nvPr>
            <p:ph idx="2" type="body"/>
          </p:nvPr>
        </p:nvSpPr>
        <p:spPr>
          <a:xfrm>
            <a:off x="5157225" y="1318650"/>
            <a:ext cx="3859200" cy="234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The objective is to create software similar to Topmate that revolutionizes the client's ability to connect with their audience and provides one-on-one interactions with his audience. </a:t>
            </a:r>
            <a:endParaRPr b="1">
              <a:solidFill>
                <a:schemeClr val="dk1"/>
              </a:solidFill>
            </a:endParaRPr>
          </a:p>
          <a:p>
            <a:pPr indent="0" lvl="0" marL="0" rtl="0" algn="l">
              <a:spcBef>
                <a:spcPts val="1600"/>
              </a:spcBef>
              <a:spcAft>
                <a:spcPts val="0"/>
              </a:spcAft>
              <a:buNone/>
            </a:pPr>
            <a:r>
              <a:rPr b="1" lang="en">
                <a:solidFill>
                  <a:schemeClr val="dk1"/>
                </a:solidFill>
              </a:rPr>
              <a:t>The main challenge faced by the client is that he should be able to provide his available schedules, and the audience should be able to book appointments based on the current availability.</a:t>
            </a:r>
            <a:endParaRPr b="1">
              <a:solidFill>
                <a:schemeClr val="dk1"/>
              </a:solidFill>
            </a:endParaRPr>
          </a:p>
          <a:p>
            <a:pPr indent="0" lvl="0" marL="0" rtl="0" algn="l">
              <a:spcBef>
                <a:spcPts val="1600"/>
              </a:spcBef>
              <a:spcAft>
                <a:spcPts val="1600"/>
              </a:spcAft>
              <a:buNone/>
            </a:pPr>
            <a:r>
              <a:t/>
            </a:r>
            <a:endParaRPr b="1">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Proposal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8" name="Google Shape;158;p20"/>
          <p:cNvSpPr txBox="1"/>
          <p:nvPr>
            <p:ph idx="1" type="body"/>
          </p:nvPr>
        </p:nvSpPr>
        <p:spPr>
          <a:xfrm>
            <a:off x="729450" y="1441200"/>
            <a:ext cx="7688700" cy="34224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lang="en"/>
              <a:t>Only the client would have a dashboard to provide his schedules, add/edit services provided by him, update his public profile, which is visible to all his customers, and see all the appointments booked by the customer.</a:t>
            </a:r>
            <a:endParaRPr/>
          </a:p>
          <a:p>
            <a:pPr indent="-311150" lvl="0" marL="457200" rtl="0" algn="l">
              <a:lnSpc>
                <a:spcPct val="150000"/>
              </a:lnSpc>
              <a:spcBef>
                <a:spcPts val="0"/>
              </a:spcBef>
              <a:spcAft>
                <a:spcPts val="0"/>
              </a:spcAft>
              <a:buSzPts val="1300"/>
              <a:buChar char="●"/>
            </a:pPr>
            <a:r>
              <a:rPr lang="en"/>
              <a:t>Customers will be able to book their appointments for consultation through the client’s public profile section. Services offered by the client will be visible in the public profile. </a:t>
            </a:r>
            <a:endParaRPr/>
          </a:p>
          <a:p>
            <a:pPr indent="-311150" lvl="0" marL="457200" rtl="0" algn="l">
              <a:lnSpc>
                <a:spcPct val="150000"/>
              </a:lnSpc>
              <a:spcBef>
                <a:spcPts val="0"/>
              </a:spcBef>
              <a:spcAft>
                <a:spcPts val="0"/>
              </a:spcAft>
              <a:buSzPts val="1300"/>
              <a:buChar char="●"/>
            </a:pPr>
            <a:r>
              <a:rPr lang="en"/>
              <a:t>When the client is adding his availability, he has to select the day and timing when he is available to provide his schedules. </a:t>
            </a:r>
            <a:endParaRPr/>
          </a:p>
          <a:p>
            <a:pPr indent="-311150" lvl="0" marL="457200" rtl="0" algn="l">
              <a:lnSpc>
                <a:spcPct val="150000"/>
              </a:lnSpc>
              <a:spcBef>
                <a:spcPts val="0"/>
              </a:spcBef>
              <a:spcAft>
                <a:spcPts val="0"/>
              </a:spcAft>
              <a:buSzPts val="1300"/>
              <a:buChar char="●"/>
            </a:pPr>
            <a:r>
              <a:rPr lang="en"/>
              <a:t>Customers can fill details asked on the appointment form to book an appointment with the client.</a:t>
            </a:r>
            <a:endParaRPr/>
          </a:p>
          <a:p>
            <a:pPr indent="-311150" lvl="0" marL="457200" rtl="0" algn="l">
              <a:lnSpc>
                <a:spcPct val="150000"/>
              </a:lnSpc>
              <a:spcBef>
                <a:spcPts val="0"/>
              </a:spcBef>
              <a:spcAft>
                <a:spcPts val="0"/>
              </a:spcAft>
              <a:buSzPts val="1300"/>
              <a:buChar char="●"/>
            </a:pPr>
            <a:r>
              <a:rPr lang="en"/>
              <a:t>Customers can also edit their appointment timings to another available time after they book the appointment through the edit appointment link received in the email after booking the appointment.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Application Overview </a:t>
            </a:r>
            <a:endParaRPr/>
          </a:p>
          <a:p>
            <a:pPr indent="0" lvl="0" marL="0" rtl="0" algn="l">
              <a:spcBef>
                <a:spcPts val="0"/>
              </a:spcBef>
              <a:spcAft>
                <a:spcPts val="0"/>
              </a:spcAft>
              <a:buNone/>
            </a:pPr>
            <a:r>
              <a:rPr lang="en"/>
              <a:t>       </a:t>
            </a:r>
            <a:br>
              <a:rPr lang="en"/>
            </a:br>
            <a:r>
              <a:rPr lang="en"/>
              <a:t>  		</a:t>
            </a:r>
            <a:r>
              <a:rPr lang="en"/>
              <a:t>Individual Persona Functionality </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164" name="Google Shape;164;p21"/>
          <p:cNvGraphicFramePr/>
          <p:nvPr/>
        </p:nvGraphicFramePr>
        <p:xfrm>
          <a:off x="551525" y="2449538"/>
          <a:ext cx="3000000" cy="3000000"/>
        </p:xfrm>
        <a:graphic>
          <a:graphicData uri="http://schemas.openxmlformats.org/drawingml/2006/table">
            <a:tbl>
              <a:tblPr>
                <a:noFill/>
                <a:tableStyleId>{72B2155B-2533-4735-808A-0B2C4D401598}</a:tableStyleId>
              </a:tblPr>
              <a:tblGrid>
                <a:gridCol w="3664450"/>
              </a:tblGrid>
              <a:tr h="445700">
                <a:tc>
                  <a:txBody>
                    <a:bodyPr/>
                    <a:lstStyle/>
                    <a:p>
                      <a:pPr indent="0" lvl="0" marL="0" rtl="0" algn="l">
                        <a:spcBef>
                          <a:spcPts val="0"/>
                        </a:spcBef>
                        <a:spcAft>
                          <a:spcPts val="0"/>
                        </a:spcAft>
                        <a:buNone/>
                      </a:pPr>
                      <a:r>
                        <a:rPr lang="en" sz="2300"/>
                        <a:t>Admin (Client)</a:t>
                      </a:r>
                      <a:endParaRPr sz="2300"/>
                    </a:p>
                  </a:txBody>
                  <a:tcPr marT="91425" marB="91425" marR="91425" marL="91425"/>
                </a:tc>
              </a:tr>
              <a:tr h="1425625">
                <a:tc>
                  <a:txBody>
                    <a:bodyPr/>
                    <a:lstStyle/>
                    <a:p>
                      <a:pPr indent="-317500" lvl="0" marL="457200" rtl="0" algn="l">
                        <a:spcBef>
                          <a:spcPts val="0"/>
                        </a:spcBef>
                        <a:spcAft>
                          <a:spcPts val="0"/>
                        </a:spcAft>
                        <a:buSzPts val="1400"/>
                        <a:buChar char="●"/>
                      </a:pPr>
                      <a:r>
                        <a:rPr lang="en"/>
                        <a:t>Can add or edit the services offered by him.</a:t>
                      </a:r>
                      <a:endParaRPr/>
                    </a:p>
                    <a:p>
                      <a:pPr indent="-317500" lvl="0" marL="457200" rtl="0" algn="l">
                        <a:spcBef>
                          <a:spcPts val="0"/>
                        </a:spcBef>
                        <a:spcAft>
                          <a:spcPts val="0"/>
                        </a:spcAft>
                        <a:buSzPts val="1400"/>
                        <a:buChar char="●"/>
                      </a:pPr>
                      <a:r>
                        <a:rPr lang="en"/>
                        <a:t>Can add or edit the availability for appointments.</a:t>
                      </a:r>
                      <a:endParaRPr/>
                    </a:p>
                    <a:p>
                      <a:pPr indent="-317500" lvl="0" marL="457200" rtl="0" algn="l">
                        <a:spcBef>
                          <a:spcPts val="0"/>
                        </a:spcBef>
                        <a:spcAft>
                          <a:spcPts val="0"/>
                        </a:spcAft>
                        <a:buSzPts val="1400"/>
                        <a:buChar char="●"/>
                      </a:pPr>
                      <a:r>
                        <a:rPr lang="en"/>
                        <a:t>Can see all the appointments being done.</a:t>
                      </a:r>
                      <a:endParaRPr/>
                    </a:p>
                    <a:p>
                      <a:pPr indent="-317500" lvl="0" marL="457200" rtl="0" algn="l">
                        <a:spcBef>
                          <a:spcPts val="0"/>
                        </a:spcBef>
                        <a:spcAft>
                          <a:spcPts val="0"/>
                        </a:spcAft>
                        <a:buSzPts val="1400"/>
                        <a:buChar char="●"/>
                      </a:pPr>
                      <a:r>
                        <a:rPr lang="en"/>
                        <a:t>Can edit his personal information and public page.</a:t>
                      </a:r>
                      <a:endParaRPr/>
                    </a:p>
                  </a:txBody>
                  <a:tcPr marT="91425" marB="91425" marR="91425" marL="91425"/>
                </a:tc>
              </a:tr>
            </a:tbl>
          </a:graphicData>
        </a:graphic>
      </p:graphicFrame>
      <p:graphicFrame>
        <p:nvGraphicFramePr>
          <p:cNvPr id="165" name="Google Shape;165;p21"/>
          <p:cNvGraphicFramePr/>
          <p:nvPr/>
        </p:nvGraphicFramePr>
        <p:xfrm>
          <a:off x="4860775" y="2449538"/>
          <a:ext cx="3000000" cy="3000000"/>
        </p:xfrm>
        <a:graphic>
          <a:graphicData uri="http://schemas.openxmlformats.org/drawingml/2006/table">
            <a:tbl>
              <a:tblPr>
                <a:noFill/>
                <a:tableStyleId>{72B2155B-2533-4735-808A-0B2C4D401598}</a:tableStyleId>
              </a:tblPr>
              <a:tblGrid>
                <a:gridCol w="3664450"/>
              </a:tblGrid>
              <a:tr h="562025">
                <a:tc>
                  <a:txBody>
                    <a:bodyPr/>
                    <a:lstStyle/>
                    <a:p>
                      <a:pPr indent="0" lvl="0" marL="0" rtl="0" algn="l">
                        <a:spcBef>
                          <a:spcPts val="0"/>
                        </a:spcBef>
                        <a:spcAft>
                          <a:spcPts val="0"/>
                        </a:spcAft>
                        <a:buNone/>
                      </a:pPr>
                      <a:r>
                        <a:rPr lang="en" sz="2300"/>
                        <a:t>Customer</a:t>
                      </a:r>
                      <a:r>
                        <a:rPr lang="en" sz="2300"/>
                        <a:t> (</a:t>
                      </a:r>
                      <a:r>
                        <a:rPr lang="en" sz="2300"/>
                        <a:t>Audience</a:t>
                      </a:r>
                      <a:r>
                        <a:rPr lang="en" sz="2300"/>
                        <a:t>)</a:t>
                      </a:r>
                      <a:endParaRPr sz="2300"/>
                    </a:p>
                  </a:txBody>
                  <a:tcPr marT="91425" marB="91425" marR="91425" marL="91425"/>
                </a:tc>
              </a:tr>
              <a:tr h="1861050">
                <a:tc>
                  <a:txBody>
                    <a:bodyPr/>
                    <a:lstStyle/>
                    <a:p>
                      <a:pPr indent="-317500" lvl="0" marL="457200" rtl="0" algn="l">
                        <a:spcBef>
                          <a:spcPts val="0"/>
                        </a:spcBef>
                        <a:spcAft>
                          <a:spcPts val="0"/>
                        </a:spcAft>
                        <a:buSzPts val="1400"/>
                        <a:buChar char="●"/>
                      </a:pPr>
                      <a:r>
                        <a:rPr lang="en"/>
                        <a:t>Can see the </a:t>
                      </a:r>
                      <a:r>
                        <a:rPr lang="en"/>
                        <a:t>public</a:t>
                      </a:r>
                      <a:r>
                        <a:rPr lang="en"/>
                        <a:t> page and services offered by him</a:t>
                      </a:r>
                      <a:endParaRPr/>
                    </a:p>
                    <a:p>
                      <a:pPr indent="-317500" lvl="0" marL="457200" rtl="0" algn="l">
                        <a:spcBef>
                          <a:spcPts val="0"/>
                        </a:spcBef>
                        <a:spcAft>
                          <a:spcPts val="0"/>
                        </a:spcAft>
                        <a:buSzPts val="1400"/>
                        <a:buChar char="●"/>
                      </a:pPr>
                      <a:r>
                        <a:rPr lang="en"/>
                        <a:t>Can create an appointment for the services offered by him</a:t>
                      </a:r>
                      <a:endParaRPr/>
                    </a:p>
                    <a:p>
                      <a:pPr indent="-317500" lvl="0" marL="457200" rtl="0" algn="l">
                        <a:spcBef>
                          <a:spcPts val="0"/>
                        </a:spcBef>
                        <a:spcAft>
                          <a:spcPts val="0"/>
                        </a:spcAft>
                        <a:buSzPts val="1400"/>
                        <a:buChar char="●"/>
                      </a:pPr>
                      <a:r>
                        <a:rPr lang="en"/>
                        <a:t>Can edit the change the appointment timing to another time offered by the client and update his basic information</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22"/>
          <p:cNvPicPr preferRelativeResize="0"/>
          <p:nvPr/>
        </p:nvPicPr>
        <p:blipFill>
          <a:blip r:embed="rId3">
            <a:alphaModFix/>
          </a:blip>
          <a:stretch>
            <a:fillRect/>
          </a:stretch>
        </p:blipFill>
        <p:spPr>
          <a:xfrm>
            <a:off x="0" y="0"/>
            <a:ext cx="9143999" cy="5143499"/>
          </a:xfrm>
          <a:prstGeom prst="rect">
            <a:avLst/>
          </a:prstGeom>
          <a:noFill/>
          <a:ln>
            <a:noFill/>
          </a:ln>
        </p:spPr>
      </p:pic>
      <p:sp>
        <p:nvSpPr>
          <p:cNvPr id="171" name="Google Shape;171;p22"/>
          <p:cNvSpPr txBox="1"/>
          <p:nvPr>
            <p:ph type="title"/>
          </p:nvPr>
        </p:nvSpPr>
        <p:spPr>
          <a:xfrm>
            <a:off x="498100" y="40044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lt1"/>
                </a:solidFill>
              </a:rPr>
              <a:t>Database Entity Relationship Diagram</a:t>
            </a:r>
            <a:endParaRPr sz="22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7" name="Google Shape;177;p23"/>
          <p:cNvSpPr txBox="1"/>
          <p:nvPr>
            <p:ph type="title"/>
          </p:nvPr>
        </p:nvSpPr>
        <p:spPr>
          <a:xfrm>
            <a:off x="1188550" y="38606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Workflow diagram</a:t>
            </a:r>
            <a:endParaRPr sz="2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4"/>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A</a:t>
            </a:r>
            <a:r>
              <a:rPr lang="en"/>
              <a:t>pproaches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3" name="Google Shape;183;p24"/>
          <p:cNvSpPr txBox="1"/>
          <p:nvPr>
            <p:ph idx="1" type="body"/>
          </p:nvPr>
        </p:nvSpPr>
        <p:spPr>
          <a:xfrm>
            <a:off x="729450" y="1255050"/>
            <a:ext cx="7688700" cy="36087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Char char="●"/>
            </a:pPr>
            <a:r>
              <a:rPr b="1" lang="en" sz="2000"/>
              <a:t>BDD Coverage (Cucumber testing)</a:t>
            </a:r>
            <a:endParaRPr b="1" sz="2000"/>
          </a:p>
          <a:p>
            <a:pPr indent="-355600" lvl="1" marL="914400" rtl="0" algn="l">
              <a:lnSpc>
                <a:spcPct val="150000"/>
              </a:lnSpc>
              <a:spcBef>
                <a:spcPts val="0"/>
              </a:spcBef>
              <a:spcAft>
                <a:spcPts val="0"/>
              </a:spcAft>
              <a:buSzPts val="2000"/>
              <a:buChar char="○"/>
            </a:pPr>
            <a:r>
              <a:rPr b="1" lang="en" sz="2000"/>
              <a:t>Appointment (creation for invalid cases and editing the data afterward)</a:t>
            </a:r>
            <a:endParaRPr b="1" sz="2000"/>
          </a:p>
          <a:p>
            <a:pPr indent="-355600" lvl="1" marL="914400" rtl="0" algn="l">
              <a:lnSpc>
                <a:spcPct val="150000"/>
              </a:lnSpc>
              <a:spcBef>
                <a:spcPts val="0"/>
              </a:spcBef>
              <a:spcAft>
                <a:spcPts val="0"/>
              </a:spcAft>
              <a:buSzPts val="2000"/>
              <a:buChar char="○"/>
            </a:pPr>
            <a:r>
              <a:rPr b="1" lang="en" sz="2000"/>
              <a:t>Service (Delete, Update, Add)</a:t>
            </a:r>
            <a:endParaRPr b="1" sz="2000"/>
          </a:p>
          <a:p>
            <a:pPr indent="-355600" lvl="1" marL="914400" rtl="0" algn="l">
              <a:lnSpc>
                <a:spcPct val="150000"/>
              </a:lnSpc>
              <a:spcBef>
                <a:spcPts val="0"/>
              </a:spcBef>
              <a:spcAft>
                <a:spcPts val="0"/>
              </a:spcAft>
              <a:buSzPts val="2000"/>
              <a:buChar char="○"/>
            </a:pPr>
            <a:r>
              <a:rPr b="1" lang="en" sz="2000"/>
              <a:t>Public Page (Edit and navigation to it for various cases)</a:t>
            </a:r>
            <a:endParaRPr b="1" sz="2000"/>
          </a:p>
          <a:p>
            <a:pPr indent="-355600" lvl="1" marL="914400" rtl="0" algn="l">
              <a:lnSpc>
                <a:spcPct val="150000"/>
              </a:lnSpc>
              <a:spcBef>
                <a:spcPts val="0"/>
              </a:spcBef>
              <a:spcAft>
                <a:spcPts val="0"/>
              </a:spcAft>
              <a:buSzPts val="2000"/>
              <a:buChar char="○"/>
            </a:pPr>
            <a:r>
              <a:rPr b="1" lang="en" sz="2000"/>
              <a:t>Client Available Hours</a:t>
            </a:r>
            <a:endParaRPr b="1" sz="2000"/>
          </a:p>
          <a:p>
            <a:pPr indent="-355600" lvl="1" marL="914400" rtl="0" algn="l">
              <a:lnSpc>
                <a:spcPct val="150000"/>
              </a:lnSpc>
              <a:spcBef>
                <a:spcPts val="0"/>
              </a:spcBef>
              <a:spcAft>
                <a:spcPts val="0"/>
              </a:spcAft>
              <a:buSzPts val="2000"/>
              <a:buChar char="○"/>
            </a:pPr>
            <a:r>
              <a:rPr b="1" lang="en" sz="2000"/>
              <a:t>User Login, Reset Password</a:t>
            </a:r>
            <a:endParaRPr b="1"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729450" y="604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Approaches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9" name="Google Shape;189;p25"/>
          <p:cNvSpPr txBox="1"/>
          <p:nvPr>
            <p:ph idx="1" type="body"/>
          </p:nvPr>
        </p:nvSpPr>
        <p:spPr>
          <a:xfrm>
            <a:off x="729450" y="1255050"/>
            <a:ext cx="7688700" cy="36087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Char char="●"/>
            </a:pPr>
            <a:r>
              <a:rPr b="1" lang="en" sz="2000"/>
              <a:t>TDD Coverage (Rspec testing)</a:t>
            </a:r>
            <a:endParaRPr b="1" sz="2000"/>
          </a:p>
          <a:p>
            <a:pPr indent="-355600" lvl="1" marL="914400" rtl="0" algn="l">
              <a:lnSpc>
                <a:spcPct val="150000"/>
              </a:lnSpc>
              <a:spcBef>
                <a:spcPts val="0"/>
              </a:spcBef>
              <a:spcAft>
                <a:spcPts val="0"/>
              </a:spcAft>
              <a:buSzPts val="2000"/>
              <a:buChar char="○"/>
            </a:pPr>
            <a:r>
              <a:rPr b="1" lang="en" sz="2000"/>
              <a:t>Test case for data models and their validation.</a:t>
            </a:r>
            <a:endParaRPr b="1" sz="2000"/>
          </a:p>
          <a:p>
            <a:pPr indent="-355600" lvl="1" marL="914400" rtl="0" algn="l">
              <a:lnSpc>
                <a:spcPct val="150000"/>
              </a:lnSpc>
              <a:spcBef>
                <a:spcPts val="0"/>
              </a:spcBef>
              <a:spcAft>
                <a:spcPts val="0"/>
              </a:spcAft>
              <a:buSzPts val="2000"/>
              <a:buChar char="○"/>
            </a:pPr>
            <a:r>
              <a:rPr b="1" lang="en" sz="2000"/>
              <a:t>Test cases for the APIs added in the controller file to check if they are giving the correct response in various different situations.</a:t>
            </a:r>
            <a:endParaRPr b="1" sz="20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